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05/04/1440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05/04/1440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05/04/1440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05/04/1440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48681"/>
            <a:ext cx="7772400" cy="1944215"/>
          </a:xfrm>
        </p:spPr>
        <p:txBody>
          <a:bodyPr/>
          <a:lstStyle/>
          <a:p>
            <a:r>
              <a:rPr lang="ar-IQ" dirty="0" smtClean="0"/>
              <a:t>البراكين</a:t>
            </a:r>
            <a:endParaRPr lang="ar-IQ" dirty="0"/>
          </a:p>
        </p:txBody>
      </p:sp>
      <p:sp>
        <p:nvSpPr>
          <p:cNvPr id="3" name="عنوان فرعي 2"/>
          <p:cNvSpPr>
            <a:spLocks noGrp="1"/>
          </p:cNvSpPr>
          <p:nvPr>
            <p:ph type="subTitle" idx="1"/>
          </p:nvPr>
        </p:nvSpPr>
        <p:spPr>
          <a:xfrm>
            <a:off x="1475656" y="2276872"/>
            <a:ext cx="6400800" cy="3456384"/>
          </a:xfr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fontScale="92500"/>
          </a:bodyPr>
          <a:lstStyle/>
          <a:p>
            <a:r>
              <a:rPr lang="ar-IQ" b="1" dirty="0">
                <a:solidFill>
                  <a:schemeClr val="tx1"/>
                </a:solidFill>
                <a:ea typeface="Calibri"/>
                <a:cs typeface="Simplified Arabic"/>
              </a:rPr>
              <a:t>البركان ذلك المكان الذي تنبعث أو تخرج منه المواد </a:t>
            </a:r>
            <a:r>
              <a:rPr lang="ar-IQ" b="1" dirty="0" err="1">
                <a:solidFill>
                  <a:schemeClr val="tx1"/>
                </a:solidFill>
                <a:ea typeface="Calibri"/>
                <a:cs typeface="Simplified Arabic"/>
              </a:rPr>
              <a:t>الصهيرية</a:t>
            </a:r>
            <a:r>
              <a:rPr lang="ar-IQ" b="1" dirty="0">
                <a:solidFill>
                  <a:schemeClr val="tx1"/>
                </a:solidFill>
                <a:ea typeface="Calibri"/>
                <a:cs typeface="Simplified Arabic"/>
              </a:rPr>
              <a:t> الحارة  التي يطلق عليها الحمم البركانية (</a:t>
            </a:r>
            <a:r>
              <a:rPr lang="ar-IQ" b="1" dirty="0" err="1">
                <a:solidFill>
                  <a:schemeClr val="tx1"/>
                </a:solidFill>
                <a:ea typeface="Calibri"/>
                <a:cs typeface="Simplified Arabic"/>
              </a:rPr>
              <a:t>اللافا</a:t>
            </a:r>
            <a:r>
              <a:rPr lang="ar-IQ" b="1" dirty="0">
                <a:solidFill>
                  <a:schemeClr val="tx1"/>
                </a:solidFill>
                <a:ea typeface="Calibri"/>
                <a:cs typeface="Simplified Arabic"/>
              </a:rPr>
              <a:t> </a:t>
            </a:r>
            <a:r>
              <a:rPr lang="en-US" b="1" dirty="0">
                <a:solidFill>
                  <a:schemeClr val="tx1"/>
                </a:solidFill>
                <a:latin typeface="Simplified Arabic"/>
                <a:ea typeface="Calibri"/>
              </a:rPr>
              <a:t>Lava</a:t>
            </a:r>
            <a:r>
              <a:rPr lang="ar-IQ" b="1" dirty="0">
                <a:solidFill>
                  <a:schemeClr val="tx1"/>
                </a:solidFill>
                <a:latin typeface="Simplified Arabic"/>
                <a:ea typeface="Calibri"/>
              </a:rPr>
              <a:t>) مع الابخرة والغازات المصاحبة لها على عمق من القشرة الارضية، ويحدث ذلك خلال فوهات أو شقوق. وتتراكم المواد المنصهرة أو تنساب حسب نوعها لتشكل أشكالاً أرضية مختلفة منها التلال المخروطية أو الجبال البركانية العالية.</a:t>
            </a:r>
            <a:endParaRPr lang="ar-IQ" b="1" dirty="0">
              <a:solidFill>
                <a:schemeClr val="tx1"/>
              </a:solidFill>
            </a:endParaRPr>
          </a:p>
        </p:txBody>
      </p:sp>
    </p:spTree>
    <p:extLst>
      <p:ext uri="{BB962C8B-B14F-4D97-AF65-F5344CB8AC3E}">
        <p14:creationId xmlns:p14="http://schemas.microsoft.com/office/powerpoint/2010/main" val="2714857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endParaRPr lang="ar-IQ" dirty="0"/>
          </a:p>
        </p:txBody>
      </p:sp>
      <p:sp>
        <p:nvSpPr>
          <p:cNvPr id="3" name="عنصر نائب للمحتوى 2"/>
          <p:cNvSpPr>
            <a:spLocks noGrp="1"/>
          </p:cNvSpPr>
          <p:nvPr>
            <p:ph idx="1"/>
          </p:nvPr>
        </p:nvSpPr>
        <p:spPr>
          <a:xfrm>
            <a:off x="467544" y="980728"/>
            <a:ext cx="8229600" cy="4525963"/>
          </a:xfrm>
        </p:spPr>
        <p:style>
          <a:lnRef idx="1">
            <a:schemeClr val="dk1"/>
          </a:lnRef>
          <a:fillRef idx="2">
            <a:schemeClr val="dk1"/>
          </a:fillRef>
          <a:effectRef idx="1">
            <a:schemeClr val="dk1"/>
          </a:effectRef>
          <a:fontRef idx="minor">
            <a:schemeClr val="dk1"/>
          </a:fontRef>
        </p:style>
        <p:txBody>
          <a:bodyPr>
            <a:normAutofit fontScale="70000" lnSpcReduction="20000"/>
          </a:bodyPr>
          <a:lstStyle/>
          <a:p>
            <a:pPr algn="just">
              <a:lnSpc>
                <a:spcPct val="115000"/>
              </a:lnSpc>
              <a:spcAft>
                <a:spcPts val="1000"/>
              </a:spcAft>
            </a:pPr>
            <a:r>
              <a:rPr lang="ar-IQ" dirty="0">
                <a:ea typeface="Calibri"/>
                <a:cs typeface="Simplified Arabic"/>
              </a:rPr>
              <a:t>-ان البراكين عندما تثور تدفع الى سطح الارض من بين ما تدفع عدداً من الخامات المعدنية النافعة التي يتكلف الانسان في استخراجها ما </a:t>
            </a:r>
            <a:r>
              <a:rPr lang="ar-IQ" dirty="0" err="1">
                <a:ea typeface="Calibri"/>
                <a:cs typeface="Simplified Arabic"/>
              </a:rPr>
              <a:t>يتكلفه</a:t>
            </a:r>
            <a:r>
              <a:rPr lang="ar-IQ" dirty="0">
                <a:ea typeface="Calibri"/>
                <a:cs typeface="Simplified Arabic"/>
              </a:rPr>
              <a:t> عادة من الدراسات الاستكشافية أو الحفر. وعلى سبيل المثال فأن من أهم المواد المعدنية التي يمكن ان تكون ضمن نواتج البراكين الكبريت والزئبق، ومن المعروف ان تعدين هذين الموردين من الموارد المعدنية قائم في كثير من الاحيان على ما تخرجه البراكين النشطة منهما.</a:t>
            </a:r>
            <a:endParaRPr lang="en-US" sz="2000" dirty="0">
              <a:ea typeface="Calibri"/>
              <a:cs typeface="Arial"/>
            </a:endParaRPr>
          </a:p>
          <a:p>
            <a:pPr algn="just">
              <a:lnSpc>
                <a:spcPct val="115000"/>
              </a:lnSpc>
              <a:spcAft>
                <a:spcPts val="1000"/>
              </a:spcAft>
            </a:pPr>
            <a:r>
              <a:rPr lang="ar-IQ" dirty="0">
                <a:ea typeface="Calibri"/>
                <a:cs typeface="Simplified Arabic"/>
              </a:rPr>
              <a:t>4-هناك مواد معدنية اخرى ذات صلة بالبراكين ، أذ تعد الصخور البركانية بحكم ظروف نشأتها السريعة من أكثر الصخور استجابة لعمليات التجوية حيث يتخلف عن التجوية المعادن ذات المقاومة الكبيرة التي غالباً ما تكون من المعادن الثقيلة كالذهب والفضة وخام القصدير.</a:t>
            </a:r>
            <a:endParaRPr lang="en-US" sz="2000" dirty="0">
              <a:ea typeface="Calibri"/>
              <a:cs typeface="Arial"/>
            </a:endParaRPr>
          </a:p>
          <a:p>
            <a:r>
              <a:rPr lang="ar-IQ" dirty="0">
                <a:ea typeface="Calibri"/>
                <a:cs typeface="Simplified Arabic"/>
              </a:rPr>
              <a:t>5-من الظواهر الطبيعية المصاحبة للبراكين الحديثة الينابيع الحارة </a:t>
            </a:r>
            <a:r>
              <a:rPr lang="en-US" dirty="0">
                <a:latin typeface="Simplified Arabic"/>
                <a:ea typeface="Calibri"/>
              </a:rPr>
              <a:t>Hot Springs</a:t>
            </a:r>
            <a:r>
              <a:rPr lang="ar-IQ" dirty="0">
                <a:latin typeface="Simplified Arabic"/>
                <a:ea typeface="Calibri"/>
              </a:rPr>
              <a:t> </a:t>
            </a:r>
            <a:r>
              <a:rPr lang="ar-IQ" dirty="0" err="1">
                <a:latin typeface="Simplified Arabic"/>
                <a:ea typeface="Calibri"/>
              </a:rPr>
              <a:t>والنافثات</a:t>
            </a:r>
            <a:r>
              <a:rPr lang="ar-IQ" dirty="0">
                <a:latin typeface="Simplified Arabic"/>
                <a:ea typeface="Calibri"/>
              </a:rPr>
              <a:t> (الفوارات)</a:t>
            </a:r>
            <a:r>
              <a:rPr lang="en-US" dirty="0">
                <a:latin typeface="Simplified Arabic"/>
                <a:ea typeface="Calibri"/>
              </a:rPr>
              <a:t>Fumaroles</a:t>
            </a:r>
            <a:r>
              <a:rPr lang="ar-IQ" dirty="0">
                <a:latin typeface="Simplified Arabic"/>
                <a:ea typeface="Calibri"/>
              </a:rPr>
              <a:t> فالينابيع الحارة هي انبعاث مياه طبيعية من باطن الارض بدرجة حرارة مرتفعة نسبياً حاملة معها مكونات معدنية مختلفة مثل الزرنيخ </a:t>
            </a:r>
            <a:endParaRPr lang="ar-IQ" dirty="0"/>
          </a:p>
        </p:txBody>
      </p:sp>
    </p:spTree>
    <p:extLst>
      <p:ext uri="{BB962C8B-B14F-4D97-AF65-F5344CB8AC3E}">
        <p14:creationId xmlns:p14="http://schemas.microsoft.com/office/powerpoint/2010/main" val="4091784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endParaRPr lang="ar-IQ" dirty="0"/>
          </a:p>
        </p:txBody>
      </p:sp>
      <p:sp>
        <p:nvSpPr>
          <p:cNvPr id="3" name="عنصر نائب للمحتوى 2"/>
          <p:cNvSpPr>
            <a:spLocks noGrp="1"/>
          </p:cNvSpPr>
          <p:nvPr>
            <p:ph idx="1"/>
          </p:nvPr>
        </p:nvSpPr>
        <p:spPr>
          <a:xfrm>
            <a:off x="457200" y="908720"/>
            <a:ext cx="8229600" cy="5217443"/>
          </a:xfrm>
        </p:spPr>
        <p:txBody>
          <a:bodyPr>
            <a:normAutofit fontScale="92500" lnSpcReduction="20000"/>
          </a:bodyPr>
          <a:lstStyle/>
          <a:p>
            <a:pPr algn="just">
              <a:lnSpc>
                <a:spcPct val="115000"/>
              </a:lnSpc>
              <a:spcAft>
                <a:spcPts val="1000"/>
              </a:spcAft>
            </a:pPr>
            <a:r>
              <a:rPr lang="ar-IQ" dirty="0" err="1">
                <a:ea typeface="Calibri"/>
                <a:cs typeface="Simplified Arabic"/>
              </a:rPr>
              <a:t>والانتيمون</a:t>
            </a:r>
            <a:r>
              <a:rPr lang="ar-IQ" dirty="0">
                <a:ea typeface="Calibri"/>
                <a:cs typeface="Simplified Arabic"/>
              </a:rPr>
              <a:t> والنحاس والقصدير فضلاً عن الاملاح المعدنية. بينما </a:t>
            </a:r>
            <a:r>
              <a:rPr lang="ar-IQ" dirty="0" err="1">
                <a:ea typeface="Calibri"/>
                <a:cs typeface="Simplified Arabic"/>
              </a:rPr>
              <a:t>النافثات</a:t>
            </a:r>
            <a:r>
              <a:rPr lang="ar-IQ" dirty="0">
                <a:ea typeface="Calibri"/>
                <a:cs typeface="Simplified Arabic"/>
              </a:rPr>
              <a:t> هي انطلاق الغازات المختلفة من شقوق الارض في المناطق ذات النشاط البركاني ثم ما تلبث هذه الغازات ان ترسب ما تحمله من مكونات معدنية حول فوهات البراكين مما يجعل مناطق الينابيع الحارة </a:t>
            </a:r>
            <a:r>
              <a:rPr lang="ar-IQ" dirty="0" err="1">
                <a:ea typeface="Calibri"/>
                <a:cs typeface="Simplified Arabic"/>
              </a:rPr>
              <a:t>والنافثات</a:t>
            </a:r>
            <a:r>
              <a:rPr lang="ar-IQ" dirty="0">
                <a:ea typeface="Calibri"/>
                <a:cs typeface="Simplified Arabic"/>
              </a:rPr>
              <a:t> من الاماكن المأمولة في التعدين.</a:t>
            </a:r>
            <a:endParaRPr lang="en-US" sz="2000" dirty="0">
              <a:ea typeface="Calibri"/>
              <a:cs typeface="Arial"/>
            </a:endParaRPr>
          </a:p>
          <a:p>
            <a:pPr algn="just">
              <a:lnSpc>
                <a:spcPct val="115000"/>
              </a:lnSpc>
              <a:spcAft>
                <a:spcPts val="1000"/>
              </a:spcAft>
            </a:pPr>
            <a:r>
              <a:rPr lang="ar-IQ" dirty="0">
                <a:ea typeface="Calibri"/>
                <a:cs typeface="Simplified Arabic"/>
              </a:rPr>
              <a:t>6-من الفوائد التي يرجى لها مستقبل كبير في مجال الطاقة التي يعكف العلماء الان على ايجاد الحلول المناسبة لها هو امكانية الاستفادة من الطاقة الحرارية العالية المنبعثة من الثورات البركانية، بعد ان تمت الاستفادة على الوجه الاكمل من الينابيع الحارة في تدفئة المنازل في بعض الاقطار الباردة مثل </a:t>
            </a:r>
            <a:r>
              <a:rPr lang="ar-IQ" dirty="0" err="1">
                <a:ea typeface="Calibri"/>
                <a:cs typeface="Simplified Arabic"/>
              </a:rPr>
              <a:t>نيوزيلاندة</a:t>
            </a:r>
            <a:r>
              <a:rPr lang="ar-IQ" dirty="0">
                <a:ea typeface="Calibri"/>
                <a:cs typeface="Simplified Arabic"/>
              </a:rPr>
              <a:t>.</a:t>
            </a:r>
            <a:endParaRPr lang="en-US" sz="2000" dirty="0">
              <a:ea typeface="Calibri"/>
              <a:cs typeface="Arial"/>
            </a:endParaRPr>
          </a:p>
          <a:p>
            <a:endParaRPr lang="ar-IQ" dirty="0"/>
          </a:p>
        </p:txBody>
      </p:sp>
    </p:spTree>
    <p:extLst>
      <p:ext uri="{BB962C8B-B14F-4D97-AF65-F5344CB8AC3E}">
        <p14:creationId xmlns:p14="http://schemas.microsoft.com/office/powerpoint/2010/main" val="1177458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اثار البراكين</a:t>
            </a:r>
            <a:endParaRPr lang="ar-IQ" dirty="0"/>
          </a:p>
        </p:txBody>
      </p:sp>
      <p:sp>
        <p:nvSpPr>
          <p:cNvPr id="3" name="عنصر نائب للمحتوى 2"/>
          <p:cNvSpPr>
            <a:spLocks noGrp="1"/>
          </p:cNvSpPr>
          <p:nvPr>
            <p:ph idx="1"/>
          </p:nvPr>
        </p:nvSpPr>
        <p:spPr>
          <a:xfrm>
            <a:off x="457200" y="1124744"/>
            <a:ext cx="8229600" cy="5001419"/>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lnSpc>
                <a:spcPct val="115000"/>
              </a:lnSpc>
              <a:spcAft>
                <a:spcPts val="1000"/>
              </a:spcAft>
            </a:pPr>
            <a:r>
              <a:rPr lang="ar-IQ" b="1" dirty="0">
                <a:ea typeface="Calibri"/>
                <a:cs typeface="Simplified Arabic"/>
              </a:rPr>
              <a:t>-في تشكيل سطح الارض:</a:t>
            </a:r>
            <a:endParaRPr lang="en-US" sz="2000" dirty="0">
              <a:ea typeface="Calibri"/>
              <a:cs typeface="Arial"/>
            </a:endParaRPr>
          </a:p>
          <a:p>
            <a:pPr>
              <a:lnSpc>
                <a:spcPct val="115000"/>
              </a:lnSpc>
              <a:spcAft>
                <a:spcPts val="1000"/>
              </a:spcAft>
            </a:pPr>
            <a:r>
              <a:rPr lang="ar-IQ" dirty="0">
                <a:ea typeface="Calibri"/>
                <a:cs typeface="Simplified Arabic"/>
              </a:rPr>
              <a:t>نستطيع مما سلف أن نتبين أثار البراكين في تشكيل سطح الكرة الارضية فهي تنشئ الجبال الشامخة والهضاب الفسيحة. وحين تخمد تنشأ في تجاويف فوهاتها البحيرات في الجهات المطيرة.</a:t>
            </a:r>
            <a:endParaRPr lang="en-US" sz="2000" dirty="0">
              <a:ea typeface="Calibri"/>
              <a:cs typeface="Arial"/>
            </a:endParaRPr>
          </a:p>
          <a:p>
            <a:pPr>
              <a:lnSpc>
                <a:spcPct val="115000"/>
              </a:lnSpc>
              <a:spcAft>
                <a:spcPts val="1000"/>
              </a:spcAft>
            </a:pPr>
            <a:r>
              <a:rPr lang="ar-IQ" b="1" dirty="0">
                <a:ea typeface="Calibri"/>
                <a:cs typeface="Simplified Arabic"/>
              </a:rPr>
              <a:t>2-في النشاط البشري:  </a:t>
            </a:r>
            <a:endParaRPr lang="en-US" sz="2000" dirty="0">
              <a:ea typeface="Calibri"/>
              <a:cs typeface="Arial"/>
            </a:endParaRPr>
          </a:p>
          <a:p>
            <a:r>
              <a:rPr lang="ar-IQ" dirty="0">
                <a:ea typeface="Calibri"/>
                <a:cs typeface="Simplified Arabic"/>
              </a:rPr>
              <a:t>من الغريب ان الانسان لم يعزف عن السكنى بجوار البراكين حتى يكون بمأمن من أخطارها، أذ نجده يقطن بالقرب منها، بل وعلى </a:t>
            </a:r>
            <a:r>
              <a:rPr lang="ar-IQ" dirty="0" err="1">
                <a:ea typeface="Calibri"/>
                <a:cs typeface="Simplified Arabic"/>
              </a:rPr>
              <a:t>منحدراتها</a:t>
            </a:r>
            <a:r>
              <a:rPr lang="ar-IQ" dirty="0">
                <a:ea typeface="Calibri"/>
                <a:cs typeface="Simplified Arabic"/>
              </a:rPr>
              <a:t> أيضاً. فبركان فيزوف تحيط به القرى والمدن وتغطيه حدائق الفاكهة وبساتين الكروم وجميعها تنتشر على جوانبه حتى قرب قمته. وتقوم الزراعة أيضاً على منحدرات بركان (أثنا) في جزيرة صقلية حتى ارتفاع 1200م في تربة خصبة تتكون من البازلت الاسود الذي تدفق فوق المنطقة أثناء العصور التاريخية. وتشتهر جزيرة جاوة ببراكينها الثائرة النشطة وبراكينها تفوق في الواقع كل براكين العالم في كمية الطفوح </a:t>
            </a:r>
            <a:r>
              <a:rPr lang="ar-IQ" dirty="0" err="1">
                <a:ea typeface="Calibri"/>
                <a:cs typeface="Simplified Arabic"/>
              </a:rPr>
              <a:t>واللوافظ</a:t>
            </a:r>
            <a:r>
              <a:rPr lang="ar-IQ" dirty="0">
                <a:ea typeface="Calibri"/>
                <a:cs typeface="Simplified Arabic"/>
              </a:rPr>
              <a:t> التي انبثقت منها </a:t>
            </a:r>
            <a:endParaRPr lang="ar-IQ" dirty="0"/>
          </a:p>
        </p:txBody>
      </p:sp>
    </p:spTree>
    <p:extLst>
      <p:ext uri="{BB962C8B-B14F-4D97-AF65-F5344CB8AC3E}">
        <p14:creationId xmlns:p14="http://schemas.microsoft.com/office/powerpoint/2010/main" val="1390437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pPr marL="342900" lvl="0" indent="-342900">
              <a:lnSpc>
                <a:spcPct val="115000"/>
              </a:lnSpc>
              <a:spcBef>
                <a:spcPct val="20000"/>
              </a:spcBef>
            </a:pPr>
            <a:r>
              <a:rPr lang="ar-IQ" sz="3200" b="1" dirty="0">
                <a:solidFill>
                  <a:prstClr val="black"/>
                </a:solidFill>
                <a:ea typeface="Calibri"/>
                <a:cs typeface="Simplified Arabic"/>
              </a:rPr>
              <a:t>أجزاء البركان:</a:t>
            </a:r>
            <a:r>
              <a:rPr lang="en-US" sz="2000" dirty="0">
                <a:solidFill>
                  <a:prstClr val="black"/>
                </a:solidFill>
                <a:ea typeface="Calibri"/>
                <a:cs typeface="Arial"/>
              </a:rPr>
              <a:t/>
            </a:r>
            <a:br>
              <a:rPr lang="en-US" sz="2000" dirty="0">
                <a:solidFill>
                  <a:prstClr val="black"/>
                </a:solidFill>
                <a:ea typeface="Calibri"/>
                <a:cs typeface="Arial"/>
              </a:rPr>
            </a:br>
            <a:endParaRPr lang="ar-IQ" dirty="0"/>
          </a:p>
        </p:txBody>
      </p:sp>
      <p:sp>
        <p:nvSpPr>
          <p:cNvPr id="3" name="عنصر نائب للمحتوى 2"/>
          <p:cNvSpPr>
            <a:spLocks noGrp="1"/>
          </p:cNvSpPr>
          <p:nvPr>
            <p:ph idx="1"/>
          </p:nvPr>
        </p:nvSpPr>
        <p:spPr/>
        <p:txBody>
          <a:bodyPr>
            <a:normAutofit fontScale="70000" lnSpcReduction="20000"/>
          </a:bodyPr>
          <a:lstStyle/>
          <a:p>
            <a:pPr>
              <a:lnSpc>
                <a:spcPct val="115000"/>
              </a:lnSpc>
            </a:pPr>
            <a:r>
              <a:rPr lang="ar-IQ" dirty="0" smtClean="0">
                <a:ea typeface="Calibri"/>
                <a:cs typeface="Simplified Arabic"/>
              </a:rPr>
              <a:t>يتكون </a:t>
            </a:r>
            <a:r>
              <a:rPr lang="ar-IQ" dirty="0">
                <a:ea typeface="Calibri"/>
                <a:cs typeface="Simplified Arabic"/>
              </a:rPr>
              <a:t>البركان من الاجزاء الاتية:</a:t>
            </a:r>
            <a:endParaRPr lang="en-US" sz="2000" dirty="0">
              <a:ea typeface="Calibri"/>
              <a:cs typeface="Arial"/>
            </a:endParaRPr>
          </a:p>
          <a:p>
            <a:pPr algn="just">
              <a:lnSpc>
                <a:spcPct val="115000"/>
              </a:lnSpc>
            </a:pPr>
            <a:r>
              <a:rPr lang="ar-IQ" dirty="0">
                <a:ea typeface="Calibri"/>
                <a:cs typeface="Simplified Arabic"/>
              </a:rPr>
              <a:t>1-جبل مخروطي الشكل: يتركب من حطام صخري أو لافا متصلبة، وهي المواد التي يقذفها البركان من فوهته وكانت كلها أو بعضها في حالة منصهرة.</a:t>
            </a:r>
            <a:endParaRPr lang="en-US" sz="2000" dirty="0">
              <a:ea typeface="Calibri"/>
              <a:cs typeface="Arial"/>
            </a:endParaRPr>
          </a:p>
          <a:p>
            <a:pPr algn="just">
              <a:lnSpc>
                <a:spcPct val="115000"/>
              </a:lnSpc>
              <a:spcAft>
                <a:spcPts val="1000"/>
              </a:spcAft>
            </a:pPr>
            <a:r>
              <a:rPr lang="ar-IQ" dirty="0">
                <a:ea typeface="Calibri"/>
                <a:cs typeface="Simplified Arabic"/>
              </a:rPr>
              <a:t>-فوهة البركان </a:t>
            </a:r>
            <a:r>
              <a:rPr lang="en-US" dirty="0">
                <a:latin typeface="Simplified Arabic"/>
                <a:ea typeface="Calibri"/>
                <a:cs typeface="Arial"/>
              </a:rPr>
              <a:t>Vent</a:t>
            </a:r>
            <a:r>
              <a:rPr lang="ar-IQ" dirty="0">
                <a:ea typeface="Calibri"/>
                <a:cs typeface="Simplified Arabic"/>
              </a:rPr>
              <a:t>: الفتحة التي تخرج منها الحمم البركانية وهي عبارة عن فجوة أعلى قمة البركان حيث تندفع وتسيل منها الحمم ومن ثم تتراكم على جوانبها مكونة المخروط والجبل البركاني.</a:t>
            </a:r>
            <a:endParaRPr lang="en-US" sz="2000" dirty="0">
              <a:ea typeface="Calibri"/>
              <a:cs typeface="Arial"/>
            </a:endParaRPr>
          </a:p>
          <a:p>
            <a:pPr algn="just">
              <a:lnSpc>
                <a:spcPct val="115000"/>
              </a:lnSpc>
              <a:spcAft>
                <a:spcPts val="1000"/>
              </a:spcAft>
            </a:pPr>
            <a:r>
              <a:rPr lang="ar-IQ" dirty="0">
                <a:ea typeface="Calibri"/>
                <a:cs typeface="Simplified Arabic"/>
              </a:rPr>
              <a:t>3-مدخنة أو قصبة</a:t>
            </a:r>
            <a:r>
              <a:rPr lang="en-US" dirty="0">
                <a:latin typeface="Simplified Arabic"/>
                <a:ea typeface="Calibri"/>
                <a:cs typeface="Arial"/>
              </a:rPr>
              <a:t> Pipe Volcanic </a:t>
            </a:r>
            <a:r>
              <a:rPr lang="ar-IQ" dirty="0">
                <a:ea typeface="Calibri"/>
                <a:cs typeface="Simplified Arabic"/>
              </a:rPr>
              <a:t>: وهي قناه تمتد من قاع الفوهة الى أسفل اذ تتصل بفرن الصهير في جوف الارض، وتندفع خلالها المواد البركانية الى الفوهة. وتعرف أحياناً بعنق البركان. وبجانب المدخنة الرئيسية، قد يكون للبركان مداخن عدة تتصل بالفوهات الثانوية. </a:t>
            </a:r>
            <a:endParaRPr lang="en-US" sz="2000" dirty="0">
              <a:ea typeface="Calibri"/>
              <a:cs typeface="Arial"/>
            </a:endParaRPr>
          </a:p>
          <a:p>
            <a:r>
              <a:rPr lang="ar-IQ" dirty="0">
                <a:ea typeface="Calibri"/>
                <a:cs typeface="Simplified Arabic"/>
              </a:rPr>
              <a:t>4-خزان الصهير</a:t>
            </a:r>
            <a:r>
              <a:rPr lang="en-US" dirty="0">
                <a:latin typeface="Simplified Arabic"/>
                <a:ea typeface="Calibri"/>
              </a:rPr>
              <a:t>Magma Chamber</a:t>
            </a:r>
            <a:r>
              <a:rPr lang="ar-IQ" dirty="0">
                <a:latin typeface="Simplified Arabic"/>
                <a:ea typeface="Calibri"/>
              </a:rPr>
              <a:t>: ويقع على أعماق بعيدة من سطح القشرة الارضية ويتكون من مواد مصهورة بسبب الحرارة العالية في باطن الارض</a:t>
            </a:r>
            <a:endParaRPr lang="ar-IQ" dirty="0"/>
          </a:p>
        </p:txBody>
      </p:sp>
    </p:spTree>
    <p:extLst>
      <p:ext uri="{BB962C8B-B14F-4D97-AF65-F5344CB8AC3E}">
        <p14:creationId xmlns:p14="http://schemas.microsoft.com/office/powerpoint/2010/main" val="3229881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3938" y="1454150"/>
            <a:ext cx="4554537" cy="395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مستطيل 1"/>
          <p:cNvSpPr/>
          <p:nvPr/>
        </p:nvSpPr>
        <p:spPr>
          <a:xfrm>
            <a:off x="3563888" y="836712"/>
            <a:ext cx="2016224" cy="40011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IQ" sz="2000" dirty="0">
                <a:ea typeface="Calibri"/>
                <a:cs typeface="Simplified Arabic"/>
              </a:rPr>
              <a:t>أجزاء البركان.</a:t>
            </a:r>
            <a:endParaRPr lang="ar-IQ" sz="2000" dirty="0"/>
          </a:p>
        </p:txBody>
      </p:sp>
    </p:spTree>
    <p:extLst>
      <p:ext uri="{BB962C8B-B14F-4D97-AF65-F5344CB8AC3E}">
        <p14:creationId xmlns:p14="http://schemas.microsoft.com/office/powerpoint/2010/main" val="903935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ar-IQ" b="1" dirty="0" smtClean="0"/>
              <a:t>انواع المواد البركانية</a:t>
            </a:r>
            <a:endParaRPr lang="ar-IQ" b="1"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r>
              <a:rPr lang="ar-IQ" dirty="0" smtClean="0">
                <a:ea typeface="Calibri"/>
                <a:cs typeface="Simplified Arabic"/>
              </a:rPr>
              <a:t>1-الحطام </a:t>
            </a:r>
            <a:r>
              <a:rPr lang="ar-IQ" dirty="0">
                <a:ea typeface="Calibri"/>
                <a:cs typeface="Simplified Arabic"/>
              </a:rPr>
              <a:t>الصخري: ينبثق نتيجة للانفجارات البركانية حطام صخري صلب مختلف الانواع والاحجام عادة في الفترة الاولى من الثوران البركاني. ويشتق الحطام الصخري من القشرة المتصلبة التي تنتزع من جدران العنق نتيجة لدفع </a:t>
            </a:r>
            <a:r>
              <a:rPr lang="ar-IQ" dirty="0" err="1">
                <a:ea typeface="Calibri"/>
                <a:cs typeface="Simplified Arabic"/>
              </a:rPr>
              <a:t>اللافا</a:t>
            </a:r>
            <a:r>
              <a:rPr lang="ar-IQ" dirty="0">
                <a:ea typeface="Calibri"/>
                <a:cs typeface="Simplified Arabic"/>
              </a:rPr>
              <a:t> والمواد الغازية المنطلقة من الصهير بقوة وعنف ويتركب الحطام الصخري من مواد تختلف في أحجامها منها الكتل الصخرية، والقذائف والجمرات، والرمل والغبار البركاني، </a:t>
            </a:r>
            <a:endParaRPr lang="ar-IQ" dirty="0"/>
          </a:p>
        </p:txBody>
      </p:sp>
    </p:spTree>
    <p:extLst>
      <p:ext uri="{BB962C8B-B14F-4D97-AF65-F5344CB8AC3E}">
        <p14:creationId xmlns:p14="http://schemas.microsoft.com/office/powerpoint/2010/main" val="3216670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endParaRPr lang="ar-IQ" dirty="0"/>
          </a:p>
        </p:txBody>
      </p:sp>
      <p:sp>
        <p:nvSpPr>
          <p:cNvPr id="3" name="عنصر نائب للمحتوى 2"/>
          <p:cNvSpPr>
            <a:spLocks noGrp="1"/>
          </p:cNvSpPr>
          <p:nvPr>
            <p:ph idx="1"/>
          </p:nvPr>
        </p:nvSpPr>
        <p:spPr>
          <a:xfrm>
            <a:off x="457200" y="692696"/>
            <a:ext cx="8229600" cy="5433467"/>
          </a:xfrm>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algn="just">
              <a:lnSpc>
                <a:spcPct val="115000"/>
              </a:lnSpc>
              <a:spcAft>
                <a:spcPts val="1000"/>
              </a:spcAft>
            </a:pPr>
            <a:r>
              <a:rPr lang="ar-IQ" dirty="0" smtClean="0">
                <a:ea typeface="Calibri"/>
                <a:cs typeface="Simplified Arabic"/>
              </a:rPr>
              <a:t>2-الغازات</a:t>
            </a:r>
            <a:r>
              <a:rPr lang="ar-IQ" dirty="0">
                <a:ea typeface="Calibri"/>
                <a:cs typeface="Simplified Arabic"/>
              </a:rPr>
              <a:t>: تخرج من البراكين في أثناء نشاطها غازات وبخار الماء، وهو ينبثق بكميات عظيمة مكوناً سحباً هائلة يختلط فيها الغبار والغازات الاخرى. وتتكاثف هذه الابخرة مسببة أمطاراً غزيرة تتساقط في محيط البركان. ومن الغازات بخار الماء وثاني أكسيد الكربون وأكاسيد الكبريت وكلوريد الامونيوم. ويصاحب الانفجارات وسقوط الامطار حدوث أضواء كهربائية تنشأ من احتكاك حبيبات الرماد البركاني بعضها ببعض نتيجة للاضطرابات الجوية، وعدا عن الابخرة المائية الشديدة الحرارة، ينفث البركان غازات متعددة أهمها الهيدروجين والكلورين والكبريت والنتروجين والكربون والاوكسجين.</a:t>
            </a:r>
            <a:endParaRPr lang="en-US" sz="2000" dirty="0">
              <a:ea typeface="Calibri"/>
              <a:cs typeface="Arial"/>
            </a:endParaRPr>
          </a:p>
          <a:p>
            <a:r>
              <a:rPr lang="ar-IQ" dirty="0">
                <a:ea typeface="Calibri"/>
                <a:cs typeface="Simplified Arabic"/>
              </a:rPr>
              <a:t>3-اللافا:كتل سائلة تلفظها البراكين، وتبلغ درجة حرارتها بين 1000م و1200م. وتنبثق </a:t>
            </a:r>
            <a:r>
              <a:rPr lang="ar-IQ" dirty="0" err="1">
                <a:ea typeface="Calibri"/>
                <a:cs typeface="Simplified Arabic"/>
              </a:rPr>
              <a:t>اللافا</a:t>
            </a:r>
            <a:r>
              <a:rPr lang="ar-IQ" dirty="0">
                <a:ea typeface="Calibri"/>
                <a:cs typeface="Simplified Arabic"/>
              </a:rPr>
              <a:t> من فوهة البركان، كما تطفح من خلال الشقوق والكسور في جوانب المخروط البركاني، تلك الكسور التي تنشئها الانفجارات وضغط كتل الصهير، وتتوقف طبيعة </a:t>
            </a:r>
            <a:r>
              <a:rPr lang="ar-IQ" dirty="0" err="1">
                <a:ea typeface="Calibri"/>
                <a:cs typeface="Simplified Arabic"/>
              </a:rPr>
              <a:t>اللافا</a:t>
            </a:r>
            <a:r>
              <a:rPr lang="ar-IQ" dirty="0">
                <a:ea typeface="Calibri"/>
                <a:cs typeface="Simplified Arabic"/>
              </a:rPr>
              <a:t> ومظهرها على التركيب الكيماوي لكتل الصهير الذي تنبعث منه</a:t>
            </a:r>
            <a:endParaRPr lang="ar-IQ" dirty="0"/>
          </a:p>
        </p:txBody>
      </p:sp>
    </p:spTree>
    <p:extLst>
      <p:ext uri="{BB962C8B-B14F-4D97-AF65-F5344CB8AC3E}">
        <p14:creationId xmlns:p14="http://schemas.microsoft.com/office/powerpoint/2010/main" val="2174002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ar-IQ" dirty="0" smtClean="0"/>
              <a:t>انواع </a:t>
            </a:r>
            <a:r>
              <a:rPr lang="ar-IQ" dirty="0" err="1" smtClean="0"/>
              <a:t>اللافا</a:t>
            </a:r>
            <a:endParaRPr lang="ar-IQ" dirty="0"/>
          </a:p>
        </p:txBody>
      </p:sp>
      <p:sp>
        <p:nvSpPr>
          <p:cNvPr id="3" name="عنصر نائب للمحتوى 2"/>
          <p:cNvSpPr>
            <a:spLocks noGrp="1"/>
          </p:cNvSpPr>
          <p:nvPr>
            <p:ph idx="1"/>
          </p:nvPr>
        </p:nvSpPr>
        <p:spPr>
          <a:xfrm>
            <a:off x="457200" y="1340768"/>
            <a:ext cx="8229600" cy="4785395"/>
          </a:xfrm>
        </p:spPr>
        <p:style>
          <a:lnRef idx="1">
            <a:schemeClr val="dk1"/>
          </a:lnRef>
          <a:fillRef idx="2">
            <a:schemeClr val="dk1"/>
          </a:fillRef>
          <a:effectRef idx="1">
            <a:schemeClr val="dk1"/>
          </a:effectRef>
          <a:fontRef idx="minor">
            <a:schemeClr val="dk1"/>
          </a:fontRef>
        </p:style>
        <p:txBody>
          <a:bodyPr>
            <a:normAutofit fontScale="85000" lnSpcReduction="20000"/>
          </a:bodyPr>
          <a:lstStyle/>
          <a:p>
            <a:pPr algn="just">
              <a:lnSpc>
                <a:spcPct val="115000"/>
              </a:lnSpc>
              <a:spcAft>
                <a:spcPts val="1000"/>
              </a:spcAft>
            </a:pPr>
            <a:r>
              <a:rPr lang="ar-IQ" b="1" dirty="0">
                <a:ea typeface="Calibri"/>
                <a:cs typeface="Simplified Arabic"/>
              </a:rPr>
              <a:t>أ-لافا خفيفة فاتحة اللون:</a:t>
            </a:r>
            <a:r>
              <a:rPr lang="ar-IQ" dirty="0">
                <a:ea typeface="Calibri"/>
                <a:cs typeface="Simplified Arabic"/>
              </a:rPr>
              <a:t> وهذه تتميز بعظم لزوجتها، ومن ثم فأنها بطيئة التدفق ومثلها </a:t>
            </a:r>
            <a:r>
              <a:rPr lang="ar-IQ" dirty="0" err="1">
                <a:ea typeface="Calibri"/>
                <a:cs typeface="Simplified Arabic"/>
              </a:rPr>
              <a:t>اللافا</a:t>
            </a:r>
            <a:r>
              <a:rPr lang="ar-IQ" dirty="0">
                <a:ea typeface="Calibri"/>
                <a:cs typeface="Simplified Arabic"/>
              </a:rPr>
              <a:t> التي انبثقت من بركان بيلي في جزر </a:t>
            </a:r>
            <a:r>
              <a:rPr lang="ar-IQ" dirty="0" err="1">
                <a:ea typeface="Calibri"/>
                <a:cs typeface="Simplified Arabic"/>
              </a:rPr>
              <a:t>المرتنيك</a:t>
            </a:r>
            <a:r>
              <a:rPr lang="ar-IQ" dirty="0">
                <a:ea typeface="Calibri"/>
                <a:cs typeface="Simplified Arabic"/>
              </a:rPr>
              <a:t> في البحر الكاريبي عام 1902 فقد كانت كثيفة لزجة لدرجة أنها لم تقو على التحرك، وأخذت تتراكم وترتفع مكونة برجاً فوق فوهة البركان بلغ ارتفاعه نحو 300م. ثم ما لبث ان تكسر وتحطم نتيجة للانفجارات التي احدثها خروج الغازات</a:t>
            </a:r>
            <a:r>
              <a:rPr lang="ar-IQ" dirty="0" smtClean="0">
                <a:ea typeface="Calibri"/>
                <a:cs typeface="Simplified Arabic"/>
              </a:rPr>
              <a:t>.</a:t>
            </a:r>
          </a:p>
          <a:p>
            <a:pPr algn="just">
              <a:lnSpc>
                <a:spcPct val="115000"/>
              </a:lnSpc>
              <a:spcAft>
                <a:spcPts val="1000"/>
              </a:spcAft>
            </a:pPr>
            <a:r>
              <a:rPr lang="ar-IQ" b="1" dirty="0" smtClean="0">
                <a:ea typeface="Calibri"/>
                <a:cs typeface="Simplified Arabic"/>
              </a:rPr>
              <a:t> </a:t>
            </a:r>
            <a:r>
              <a:rPr lang="ar-IQ" b="1" dirty="0">
                <a:ea typeface="Calibri"/>
                <a:cs typeface="Simplified Arabic"/>
              </a:rPr>
              <a:t>ب- لافا ثقيلة داكنة اللون:</a:t>
            </a:r>
            <a:r>
              <a:rPr lang="ar-IQ" dirty="0">
                <a:ea typeface="Calibri"/>
                <a:cs typeface="Simplified Arabic"/>
              </a:rPr>
              <a:t> وهي لافا بازلتية، وتمتاز بأنها سائلة ومتحركة لدرجة كبيرة، وتنساب شكل مجار على منحدرات البركان ، وحين تنبثق هذه </a:t>
            </a:r>
            <a:r>
              <a:rPr lang="ar-IQ" dirty="0" err="1">
                <a:ea typeface="Calibri"/>
                <a:cs typeface="Simplified Arabic"/>
              </a:rPr>
              <a:t>اللافا</a:t>
            </a:r>
            <a:r>
              <a:rPr lang="ar-IQ" dirty="0">
                <a:ea typeface="Calibri"/>
                <a:cs typeface="Simplified Arabic"/>
              </a:rPr>
              <a:t> من خلال كسور عظيمة الامتداد تنتشر فوق مساحات هائلة مكونة هضاباً فسيحة، ومثلها هضبة الحبشة وهضبة الدكن بالهند وهضبة كولومبيا بأمريكا الشمالية.</a:t>
            </a:r>
            <a:endParaRPr lang="en-US" sz="2000" dirty="0">
              <a:ea typeface="Calibri"/>
              <a:cs typeface="Arial"/>
            </a:endParaRPr>
          </a:p>
          <a:p>
            <a:endParaRPr lang="ar-IQ" dirty="0"/>
          </a:p>
        </p:txBody>
      </p:sp>
    </p:spTree>
    <p:extLst>
      <p:ext uri="{BB962C8B-B14F-4D97-AF65-F5344CB8AC3E}">
        <p14:creationId xmlns:p14="http://schemas.microsoft.com/office/powerpoint/2010/main" val="3514956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p:spPr>
        <p:style>
          <a:lnRef idx="1">
            <a:schemeClr val="accent2"/>
          </a:lnRef>
          <a:fillRef idx="2">
            <a:schemeClr val="accent2"/>
          </a:fillRef>
          <a:effectRef idx="1">
            <a:schemeClr val="accent2"/>
          </a:effectRef>
          <a:fontRef idx="minor">
            <a:schemeClr val="dk1"/>
          </a:fontRef>
        </p:style>
        <p:txBody>
          <a:bodyPr/>
          <a:lstStyle/>
          <a:p>
            <a:r>
              <a:rPr lang="ar-IQ" dirty="0" smtClean="0"/>
              <a:t>اشكال البراكين</a:t>
            </a:r>
            <a:endParaRPr lang="ar-IQ" dirty="0"/>
          </a:p>
        </p:txBody>
      </p:sp>
      <p:sp>
        <p:nvSpPr>
          <p:cNvPr id="3" name="عنصر نائب للمحتوى 2"/>
          <p:cNvSpPr>
            <a:spLocks noGrp="1"/>
          </p:cNvSpPr>
          <p:nvPr>
            <p:ph idx="1"/>
          </p:nvPr>
        </p:nvSpPr>
        <p:spPr>
          <a:xfrm>
            <a:off x="467544" y="1340768"/>
            <a:ext cx="8229600" cy="4525963"/>
          </a:xfrm>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pPr algn="just">
              <a:lnSpc>
                <a:spcPct val="115000"/>
              </a:lnSpc>
              <a:spcAft>
                <a:spcPts val="1000"/>
              </a:spcAft>
            </a:pPr>
            <a:r>
              <a:rPr lang="ar-IQ" b="1" dirty="0">
                <a:ea typeface="Calibri"/>
                <a:cs typeface="Simplified Arabic"/>
              </a:rPr>
              <a:t>-براكين الحطام الصخري:</a:t>
            </a:r>
            <a:r>
              <a:rPr lang="ar-IQ" dirty="0">
                <a:ea typeface="Calibri"/>
                <a:cs typeface="Simplified Arabic"/>
              </a:rPr>
              <a:t> يختلف شكل المخروط البركاني باختلاف المواد التي يتركب منها. فإذا كان المخروط يتركب من الحطام الصخري، فأننا نجده مرتفعاً شديد الانحدار بالنسبة للمساحة التي تشغلها قاعدته.</a:t>
            </a:r>
            <a:endParaRPr lang="en-US" sz="2000" dirty="0">
              <a:ea typeface="Calibri"/>
              <a:cs typeface="Arial"/>
            </a:endParaRPr>
          </a:p>
          <a:p>
            <a:pPr algn="just">
              <a:lnSpc>
                <a:spcPct val="115000"/>
              </a:lnSpc>
              <a:spcAft>
                <a:spcPts val="1000"/>
              </a:spcAft>
            </a:pPr>
            <a:r>
              <a:rPr lang="ar-IQ" b="1" dirty="0">
                <a:ea typeface="Calibri"/>
                <a:cs typeface="Simplified Arabic"/>
              </a:rPr>
              <a:t>2-البراكين </a:t>
            </a:r>
            <a:r>
              <a:rPr lang="ar-IQ" b="1" dirty="0" err="1">
                <a:ea typeface="Calibri"/>
                <a:cs typeface="Simplified Arabic"/>
              </a:rPr>
              <a:t>الهضبية</a:t>
            </a:r>
            <a:r>
              <a:rPr lang="ar-IQ" b="1" dirty="0">
                <a:ea typeface="Calibri"/>
                <a:cs typeface="Simplified Arabic"/>
              </a:rPr>
              <a:t>: </a:t>
            </a:r>
            <a:r>
              <a:rPr lang="ar-IQ" dirty="0">
                <a:ea typeface="Calibri"/>
                <a:cs typeface="Simplified Arabic"/>
              </a:rPr>
              <a:t>تنشأ نتيجة لخروج </a:t>
            </a:r>
            <a:r>
              <a:rPr lang="ar-IQ" dirty="0" err="1">
                <a:ea typeface="Calibri"/>
                <a:cs typeface="Simplified Arabic"/>
              </a:rPr>
              <a:t>اللافا</a:t>
            </a:r>
            <a:r>
              <a:rPr lang="ar-IQ" dirty="0">
                <a:ea typeface="Calibri"/>
                <a:cs typeface="Simplified Arabic"/>
              </a:rPr>
              <a:t> وتراكمها حول فوهة رئيسة ولهذا تبدو قليلة الارتفاع بالنسبة للمساحة الكبيرة التي تشغلها قواعدها. وتبدو قممها أشبه بهضاب محدبة تحدباً هيناً، ومن هنا جاءت تسميتها بالبراكين </a:t>
            </a:r>
            <a:r>
              <a:rPr lang="ar-IQ" dirty="0" err="1">
                <a:ea typeface="Calibri"/>
                <a:cs typeface="Simplified Arabic"/>
              </a:rPr>
              <a:t>الهضبية</a:t>
            </a:r>
            <a:r>
              <a:rPr lang="ar-IQ" dirty="0">
                <a:ea typeface="Calibri"/>
                <a:cs typeface="Simplified Arabic"/>
              </a:rPr>
              <a:t>، ويسود هذا النوع من البراكين في جزر هاواي كبركان </a:t>
            </a:r>
            <a:r>
              <a:rPr lang="ar-IQ" dirty="0" err="1">
                <a:ea typeface="Calibri"/>
                <a:cs typeface="Simplified Arabic"/>
              </a:rPr>
              <a:t>مونالوا</a:t>
            </a:r>
            <a:r>
              <a:rPr lang="ar-IQ" dirty="0">
                <a:ea typeface="Calibri"/>
                <a:cs typeface="Simplified Arabic"/>
              </a:rPr>
              <a:t> الذي يبلغ ارتفاعه 4100م وهو يبدو اشبه بقبة فسيحة تنحدر انحداراً سهلاً هيناً.</a:t>
            </a:r>
            <a:endParaRPr lang="en-US" sz="2000" dirty="0">
              <a:ea typeface="Calibri"/>
              <a:cs typeface="Arial"/>
            </a:endParaRPr>
          </a:p>
          <a:p>
            <a:pPr algn="just">
              <a:lnSpc>
                <a:spcPct val="115000"/>
              </a:lnSpc>
              <a:spcAft>
                <a:spcPts val="1000"/>
              </a:spcAft>
            </a:pPr>
            <a:r>
              <a:rPr lang="ar-IQ" b="1" dirty="0">
                <a:ea typeface="Calibri"/>
                <a:cs typeface="Simplified Arabic"/>
              </a:rPr>
              <a:t>3-البراكين </a:t>
            </a:r>
            <a:r>
              <a:rPr lang="ar-IQ" b="1" dirty="0" err="1">
                <a:ea typeface="Calibri"/>
                <a:cs typeface="Simplified Arabic"/>
              </a:rPr>
              <a:t>الطباقية</a:t>
            </a:r>
            <a:r>
              <a:rPr lang="ar-IQ" b="1" dirty="0">
                <a:ea typeface="Calibri"/>
                <a:cs typeface="Simplified Arabic"/>
              </a:rPr>
              <a:t>: </a:t>
            </a:r>
            <a:r>
              <a:rPr lang="ar-IQ" dirty="0">
                <a:ea typeface="Calibri"/>
                <a:cs typeface="Simplified Arabic"/>
              </a:rPr>
              <a:t>هذا النوع من البراكين شائع الوجود، وهي في شكلها وسط النمطين السابقين وتتركب مخروطاتها من مواد الحطام الصخري ومن تدفقات </a:t>
            </a:r>
            <a:r>
              <a:rPr lang="ar-IQ" dirty="0" err="1">
                <a:ea typeface="Calibri"/>
                <a:cs typeface="Simplified Arabic"/>
              </a:rPr>
              <a:t>اللافا</a:t>
            </a:r>
            <a:r>
              <a:rPr lang="ar-IQ" dirty="0">
                <a:ea typeface="Calibri"/>
                <a:cs typeface="Simplified Arabic"/>
              </a:rPr>
              <a:t> التي يخرجا البركان حين يهدأ ثورانه. وتكون </a:t>
            </a:r>
            <a:r>
              <a:rPr lang="ar-IQ" dirty="0" err="1">
                <a:ea typeface="Calibri"/>
                <a:cs typeface="Simplified Arabic"/>
              </a:rPr>
              <a:t>اللوافظ</a:t>
            </a:r>
            <a:r>
              <a:rPr lang="ar-IQ" dirty="0">
                <a:ea typeface="Calibri"/>
                <a:cs typeface="Simplified Arabic"/>
              </a:rPr>
              <a:t> التي تخرج من البركان اثناء الانفجارات المتتابعة طبقات بعضها فوق بعض، ويتألف قسم منها من مواد خشنة وقسم اخر من مواد دقيقة، وبين هذا وذاك تتداخل </a:t>
            </a:r>
            <a:r>
              <a:rPr lang="ar-IQ" dirty="0" err="1">
                <a:ea typeface="Calibri"/>
                <a:cs typeface="Simplified Arabic"/>
              </a:rPr>
              <a:t>اللافا</a:t>
            </a:r>
            <a:r>
              <a:rPr lang="ar-IQ" dirty="0">
                <a:ea typeface="Calibri"/>
                <a:cs typeface="Simplified Arabic"/>
              </a:rPr>
              <a:t> في هيئة اشرطة قليلة السمك. ومن هذا ينشأ نوع من </a:t>
            </a:r>
            <a:r>
              <a:rPr lang="ar-IQ" dirty="0" err="1">
                <a:ea typeface="Calibri"/>
                <a:cs typeface="Simplified Arabic"/>
              </a:rPr>
              <a:t>الطباقية</a:t>
            </a:r>
            <a:r>
              <a:rPr lang="ar-IQ" dirty="0">
                <a:ea typeface="Calibri"/>
                <a:cs typeface="Simplified Arabic"/>
              </a:rPr>
              <a:t> في تركيب المخروط، ويمثل هذا الشكل بركان </a:t>
            </a:r>
            <a:r>
              <a:rPr lang="ar-IQ" dirty="0" err="1">
                <a:ea typeface="Calibri"/>
                <a:cs typeface="Simplified Arabic"/>
              </a:rPr>
              <a:t>مايون</a:t>
            </a:r>
            <a:r>
              <a:rPr lang="ar-IQ" dirty="0">
                <a:ea typeface="Calibri"/>
                <a:cs typeface="Simplified Arabic"/>
              </a:rPr>
              <a:t> اكثر براكين جزر الفلبين نشاطاً في الوقت الحاضر.</a:t>
            </a:r>
            <a:endParaRPr lang="en-US" sz="2000" dirty="0">
              <a:ea typeface="Calibri"/>
              <a:cs typeface="Arial"/>
            </a:endParaRPr>
          </a:p>
          <a:p>
            <a:pPr algn="just">
              <a:lnSpc>
                <a:spcPct val="115000"/>
              </a:lnSpc>
              <a:spcAft>
                <a:spcPts val="1000"/>
              </a:spcAft>
            </a:pPr>
            <a:r>
              <a:rPr lang="ar-IQ" dirty="0">
                <a:ea typeface="Calibri"/>
                <a:cs typeface="Simplified Arabic"/>
              </a:rPr>
              <a:t> </a:t>
            </a:r>
            <a:endParaRPr lang="en-US" sz="2000" dirty="0">
              <a:ea typeface="Calibri"/>
              <a:cs typeface="Arial"/>
            </a:endParaRPr>
          </a:p>
          <a:p>
            <a:endParaRPr lang="ar-IQ" dirty="0"/>
          </a:p>
        </p:txBody>
      </p:sp>
    </p:spTree>
    <p:extLst>
      <p:ext uri="{BB962C8B-B14F-4D97-AF65-F5344CB8AC3E}">
        <p14:creationId xmlns:p14="http://schemas.microsoft.com/office/powerpoint/2010/main" val="1234600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style>
          <a:lnRef idx="1">
            <a:schemeClr val="dk1"/>
          </a:lnRef>
          <a:fillRef idx="2">
            <a:schemeClr val="dk1"/>
          </a:fillRef>
          <a:effectRef idx="1">
            <a:schemeClr val="dk1"/>
          </a:effectRef>
          <a:fontRef idx="minor">
            <a:schemeClr val="dk1"/>
          </a:fontRef>
        </p:style>
        <p:txBody>
          <a:bodyPr>
            <a:normAutofit fontScale="90000"/>
          </a:bodyPr>
          <a:lstStyle/>
          <a:p>
            <a:r>
              <a:rPr lang="ar-IQ" dirty="0" smtClean="0"/>
              <a:t>التوزيع الجغرافي للبراكين</a:t>
            </a:r>
            <a:endParaRPr lang="ar-IQ" dirty="0"/>
          </a:p>
        </p:txBody>
      </p:sp>
      <p:sp>
        <p:nvSpPr>
          <p:cNvPr id="3" name="عنصر نائب للمحتوى 2"/>
          <p:cNvSpPr>
            <a:spLocks noGrp="1"/>
          </p:cNvSpPr>
          <p:nvPr>
            <p:ph idx="1"/>
          </p:nvPr>
        </p:nvSpPr>
        <p:spPr>
          <a:xfrm>
            <a:off x="467544" y="1052736"/>
            <a:ext cx="8229600" cy="5040560"/>
          </a:xfrm>
        </p:spPr>
        <p:style>
          <a:lnRef idx="1">
            <a:schemeClr val="accent2"/>
          </a:lnRef>
          <a:fillRef idx="2">
            <a:schemeClr val="accent2"/>
          </a:fillRef>
          <a:effectRef idx="1">
            <a:schemeClr val="accent2"/>
          </a:effectRef>
          <a:fontRef idx="minor">
            <a:schemeClr val="dk1"/>
          </a:fontRef>
        </p:style>
        <p:txBody>
          <a:bodyPr>
            <a:normAutofit fontScale="25000" lnSpcReduction="20000"/>
          </a:bodyPr>
          <a:lstStyle/>
          <a:p>
            <a:pPr algn="just">
              <a:lnSpc>
                <a:spcPct val="115000"/>
              </a:lnSpc>
              <a:spcAft>
                <a:spcPts val="1000"/>
              </a:spcAft>
            </a:pPr>
            <a:r>
              <a:rPr lang="ar-IQ" dirty="0">
                <a:ea typeface="Calibri"/>
                <a:cs typeface="Simplified Arabic"/>
              </a:rPr>
              <a:t>-</a:t>
            </a:r>
            <a:r>
              <a:rPr lang="ar-IQ" sz="8600" b="1" dirty="0">
                <a:ea typeface="Calibri"/>
                <a:cs typeface="Simplified Arabic"/>
              </a:rPr>
              <a:t>النطاق الذي يحيط بسواحل المحيط الهادي والذي يعرف أحياناً بحلقة النار، فهو يمتد على السواحل الشرقية من المحيط الهادي فوق مرتفعات </a:t>
            </a:r>
            <a:r>
              <a:rPr lang="ar-IQ" sz="8600" b="1" dirty="0" err="1">
                <a:ea typeface="Calibri"/>
                <a:cs typeface="Simplified Arabic"/>
              </a:rPr>
              <a:t>الانديز</a:t>
            </a:r>
            <a:r>
              <a:rPr lang="ar-IQ" sz="8600" b="1" dirty="0">
                <a:ea typeface="Calibri"/>
                <a:cs typeface="Simplified Arabic"/>
              </a:rPr>
              <a:t> الى امريكا الوسطى والمكسيك، وفوق مرتفعات غربي امريكا الشمالية الى جزر </a:t>
            </a:r>
            <a:r>
              <a:rPr lang="ar-IQ" sz="8600" b="1" dirty="0" err="1">
                <a:ea typeface="Calibri"/>
                <a:cs typeface="Simplified Arabic"/>
              </a:rPr>
              <a:t>الوسيان</a:t>
            </a:r>
            <a:r>
              <a:rPr lang="ar-IQ" sz="8600" b="1" dirty="0">
                <a:ea typeface="Calibri"/>
                <a:cs typeface="Simplified Arabic"/>
              </a:rPr>
              <a:t> ومنها الى سواحل شرق قارة اسيا الى جزر اليابان والفلبين ثم جزر اندونيسيا </a:t>
            </a:r>
            <a:r>
              <a:rPr lang="ar-IQ" sz="8600" b="1" dirty="0" smtClean="0">
                <a:ea typeface="Calibri"/>
                <a:cs typeface="Simplified Arabic"/>
              </a:rPr>
              <a:t>ونيوزيلندا.</a:t>
            </a:r>
            <a:endParaRPr lang="en-US" sz="8600" b="1" dirty="0">
              <a:ea typeface="Calibri"/>
              <a:cs typeface="Arial"/>
            </a:endParaRPr>
          </a:p>
          <a:p>
            <a:pPr algn="just">
              <a:lnSpc>
                <a:spcPct val="115000"/>
              </a:lnSpc>
              <a:spcAft>
                <a:spcPts val="1000"/>
              </a:spcAft>
            </a:pPr>
            <a:r>
              <a:rPr lang="ar-IQ" sz="8600" b="1" dirty="0">
                <a:ea typeface="Calibri"/>
                <a:cs typeface="Simplified Arabic"/>
              </a:rPr>
              <a:t>2- البراكين التي توجد في المحيط الهادي نفسه وبعضها ضخم عظيم نشأ في قاعه وظهر شامخاً فوق مستوى مياهه. ومنها براكين جزر هاواي التي ترتكز قواعدها في المحيط على عمق نحو 5000م، وترتفع فوق سطح مياهه اكثر من 4000م وبذلك يصل ارتفاعها الكلي من قاع المحيط الى قممها الى نحو 9000م.</a:t>
            </a:r>
            <a:endParaRPr lang="en-US" sz="8600" b="1" dirty="0">
              <a:ea typeface="Calibri"/>
              <a:cs typeface="Arial"/>
            </a:endParaRPr>
          </a:p>
          <a:p>
            <a:pPr algn="just">
              <a:lnSpc>
                <a:spcPct val="115000"/>
              </a:lnSpc>
              <a:spcBef>
                <a:spcPts val="1200"/>
              </a:spcBef>
            </a:pPr>
            <a:r>
              <a:rPr lang="ar-IQ" sz="8600" b="1" dirty="0">
                <a:ea typeface="Calibri"/>
                <a:cs typeface="Simplified Arabic"/>
              </a:rPr>
              <a:t>3-مرتفعات غربي اسيا واشهر براكينها </a:t>
            </a:r>
            <a:r>
              <a:rPr lang="ar-IQ" sz="8600" b="1" dirty="0" err="1">
                <a:ea typeface="Calibri"/>
                <a:cs typeface="Simplified Arabic"/>
              </a:rPr>
              <a:t>ارارات</a:t>
            </a:r>
            <a:r>
              <a:rPr lang="ar-IQ" sz="8600" b="1" dirty="0">
                <a:ea typeface="Calibri"/>
                <a:cs typeface="Simplified Arabic"/>
              </a:rPr>
              <a:t> </a:t>
            </a:r>
            <a:r>
              <a:rPr lang="ar-IQ" sz="8600" b="1" dirty="0" err="1">
                <a:ea typeface="Calibri"/>
                <a:cs typeface="Simplified Arabic"/>
              </a:rPr>
              <a:t>واليوزنز</a:t>
            </a:r>
            <a:r>
              <a:rPr lang="ar-IQ" sz="8600" b="1" dirty="0">
                <a:ea typeface="Calibri"/>
                <a:cs typeface="Simplified Arabic"/>
              </a:rPr>
              <a:t>.</a:t>
            </a:r>
            <a:endParaRPr lang="en-US" sz="8600" b="1" dirty="0">
              <a:ea typeface="Calibri"/>
              <a:cs typeface="Arial"/>
            </a:endParaRPr>
          </a:p>
          <a:p>
            <a:pPr algn="just">
              <a:lnSpc>
                <a:spcPct val="115000"/>
              </a:lnSpc>
              <a:spcBef>
                <a:spcPts val="1200"/>
              </a:spcBef>
            </a:pPr>
            <a:r>
              <a:rPr lang="ar-IQ" sz="8600" b="1" dirty="0">
                <a:ea typeface="Calibri"/>
                <a:cs typeface="Simplified Arabic"/>
              </a:rPr>
              <a:t>4-جنوب </a:t>
            </a:r>
            <a:r>
              <a:rPr lang="ar-IQ" sz="8600" b="1" dirty="0" err="1">
                <a:ea typeface="Calibri"/>
                <a:cs typeface="Simplified Arabic"/>
              </a:rPr>
              <a:t>اوربا</a:t>
            </a:r>
            <a:r>
              <a:rPr lang="ar-IQ" sz="8600" b="1" dirty="0">
                <a:ea typeface="Calibri"/>
                <a:cs typeface="Simplified Arabic"/>
              </a:rPr>
              <a:t> المطل على البحر المتوسط والجزر المتاخمة له. واشهره البراكين النشطة هنا فيزوف قرب نابولي بإيطاليا، وأتنا بجزر صقلية </a:t>
            </a:r>
            <a:r>
              <a:rPr lang="ar-IQ" sz="8600" b="1" dirty="0" err="1">
                <a:ea typeface="Calibri"/>
                <a:cs typeface="Simplified Arabic"/>
              </a:rPr>
              <a:t>واسترومبولي</a:t>
            </a:r>
            <a:r>
              <a:rPr lang="ar-IQ" sz="8600" b="1" dirty="0">
                <a:ea typeface="Calibri"/>
                <a:cs typeface="Simplified Arabic"/>
              </a:rPr>
              <a:t> (منارة البحر المتوسط) في جزر ليباري.</a:t>
            </a:r>
            <a:endParaRPr lang="en-US" sz="8600" b="1" dirty="0">
              <a:ea typeface="Calibri"/>
              <a:cs typeface="Arial"/>
            </a:endParaRPr>
          </a:p>
          <a:p>
            <a:pPr algn="just">
              <a:lnSpc>
                <a:spcPct val="115000"/>
              </a:lnSpc>
              <a:spcAft>
                <a:spcPts val="1000"/>
              </a:spcAft>
            </a:pPr>
            <a:r>
              <a:rPr lang="ar-IQ" sz="8600" b="1" dirty="0">
                <a:ea typeface="Calibri"/>
                <a:cs typeface="Simplified Arabic"/>
              </a:rPr>
              <a:t>5-النطاق الشرقي من افريقيا واشهر </a:t>
            </a:r>
            <a:r>
              <a:rPr lang="ar-IQ" sz="8600" b="1" dirty="0" err="1">
                <a:ea typeface="Calibri"/>
                <a:cs typeface="Simplified Arabic"/>
              </a:rPr>
              <a:t>براكينة</a:t>
            </a:r>
            <a:r>
              <a:rPr lang="ar-IQ" sz="8600" b="1" dirty="0">
                <a:ea typeface="Calibri"/>
                <a:cs typeface="Simplified Arabic"/>
              </a:rPr>
              <a:t> كلمنجارو. </a:t>
            </a:r>
            <a:endParaRPr lang="en-US" sz="8600" b="1" dirty="0">
              <a:ea typeface="Calibri"/>
              <a:cs typeface="Arial"/>
            </a:endParaRPr>
          </a:p>
          <a:p>
            <a:endParaRPr lang="ar-IQ" dirty="0"/>
          </a:p>
        </p:txBody>
      </p:sp>
    </p:spTree>
    <p:extLst>
      <p:ext uri="{BB962C8B-B14F-4D97-AF65-F5344CB8AC3E}">
        <p14:creationId xmlns:p14="http://schemas.microsoft.com/office/powerpoint/2010/main" val="3329083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r>
              <a:rPr lang="ar-IQ" dirty="0" smtClean="0"/>
              <a:t>فوائد البراكين</a:t>
            </a:r>
            <a:endParaRPr lang="ar-IQ" dirty="0"/>
          </a:p>
        </p:txBody>
      </p:sp>
      <p:sp>
        <p:nvSpPr>
          <p:cNvPr id="3" name="عنصر نائب للمحتوى 2"/>
          <p:cNvSpPr>
            <a:spLocks noGrp="1"/>
          </p:cNvSpPr>
          <p:nvPr>
            <p:ph idx="1"/>
          </p:nvPr>
        </p:nvSpPr>
        <p:spPr>
          <a:xfrm>
            <a:off x="457200" y="1052736"/>
            <a:ext cx="8229600" cy="5073427"/>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algn="just">
              <a:lnSpc>
                <a:spcPct val="115000"/>
              </a:lnSpc>
              <a:spcAft>
                <a:spcPts val="1000"/>
              </a:spcAft>
            </a:pPr>
            <a:r>
              <a:rPr lang="ar-IQ" dirty="0">
                <a:ea typeface="Calibri"/>
                <a:cs typeface="Simplified Arabic"/>
              </a:rPr>
              <a:t>-قد يبدو من الغريب ان البراكين من عوامل البناء على الرغم مما استقر لدى البشر عموماً من انها من اشد العوامل الطبيعية في التدمير والفناء. والدليل على ذلك ان كل الجزر المتناثرة في المحيط الاطلنطي انما هي من نواتج ثورات البراكين حسب ما أفادت به نظرية بنائية الالواح</a:t>
            </a:r>
            <a:r>
              <a:rPr lang="en-US" dirty="0">
                <a:latin typeface="Simplified Arabic"/>
                <a:ea typeface="Calibri"/>
                <a:cs typeface="Arial"/>
              </a:rPr>
              <a:t>Plate Tectonic </a:t>
            </a:r>
            <a:r>
              <a:rPr lang="ar-IQ" dirty="0">
                <a:ea typeface="Calibri"/>
                <a:cs typeface="Simplified Arabic"/>
              </a:rPr>
              <a:t> .</a:t>
            </a:r>
            <a:endParaRPr lang="en-US" sz="2000" dirty="0">
              <a:ea typeface="Calibri"/>
              <a:cs typeface="Arial"/>
            </a:endParaRPr>
          </a:p>
          <a:p>
            <a:r>
              <a:rPr lang="ar-IQ" dirty="0">
                <a:ea typeface="Calibri"/>
                <a:cs typeface="Simplified Arabic"/>
              </a:rPr>
              <a:t>2-ان نواتج البراكين من الرماد البركاني والمواد الصلبة بما تحويه من معادن وعناصر تشكل جميعها اجود أنواع الاسمدة التي تزيد من خصوبة الارض بدرجة كبيرة، والدليل على ذلك ان الدول التي تتعرض عبر العصور الجيولوجية لنشاط بركاني تتمتع بتربة خصبة للغاية ، غنية بكل ما يلزم للنبات من المعادن والعناصر، مثل اندونيسيا واليمن وسيلان ... وغيرها</a:t>
            </a:r>
            <a:endParaRPr lang="ar-IQ" dirty="0"/>
          </a:p>
        </p:txBody>
      </p:sp>
    </p:spTree>
    <p:extLst>
      <p:ext uri="{BB962C8B-B14F-4D97-AF65-F5344CB8AC3E}">
        <p14:creationId xmlns:p14="http://schemas.microsoft.com/office/powerpoint/2010/main" val="2642505555"/>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1367</Words>
  <Application>Microsoft Office PowerPoint</Application>
  <PresentationFormat>عرض على الشاشة (3:4)‏</PresentationFormat>
  <Paragraphs>40</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سمة Office</vt:lpstr>
      <vt:lpstr>البراكين</vt:lpstr>
      <vt:lpstr>أجزاء البركان: </vt:lpstr>
      <vt:lpstr>عرض تقديمي في PowerPoint</vt:lpstr>
      <vt:lpstr>انواع المواد البركانية</vt:lpstr>
      <vt:lpstr>عرض تقديمي في PowerPoint</vt:lpstr>
      <vt:lpstr>انواع اللافا</vt:lpstr>
      <vt:lpstr>اشكال البراكين</vt:lpstr>
      <vt:lpstr>التوزيع الجغرافي للبراكين</vt:lpstr>
      <vt:lpstr>فوائد البراكين</vt:lpstr>
      <vt:lpstr>عرض تقديمي في PowerPoint</vt:lpstr>
      <vt:lpstr>عرض تقديمي في PowerPoint</vt:lpstr>
      <vt:lpstr>اثار البراكين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البراكين</dc:title>
  <dc:creator>aead abdolwahed</dc:creator>
  <cp:lastModifiedBy>iraq cnter</cp:lastModifiedBy>
  <cp:revision>14</cp:revision>
  <dcterms:created xsi:type="dcterms:W3CDTF">2018-12-13T02:25:20Z</dcterms:created>
  <dcterms:modified xsi:type="dcterms:W3CDTF">2018-12-13T03:12:32Z</dcterms:modified>
</cp:coreProperties>
</file>